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101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18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27432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b="1" kern="0" spc="400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65760" y="2331720"/>
            <a:ext cx="5029200" cy="36576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365760" y="1005840"/>
            <a:ext cx="77724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 Support for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Development &amp; Drilling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365760" y="2423160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Operators | Permian Basin &amp; Lower 48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65760" y="448056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50" dirty="0">
                <a:solidFill>
                  <a:srgbClr val="77777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USMC Veteran-Owned  |  Fort Worth, Texas  |  RPL Certified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About 2-7 Energy Co., LLC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4937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2-7 Energy Co., LLC </a:t>
            </a: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Fort Worth, Texas-based land services firm providing subsurface, surface, and development-focused land support to operators, developers, and energy companies across the Lower 48.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920240"/>
            <a:ext cx="49377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Founded by land professionals with both in-house operator and brokerage experience, our team understands how land execution directly impacts drilling schedules, infrastructure timelines, and capital deployment.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457200" y="2971800"/>
            <a:ext cx="4937760" cy="777240"/>
          </a:xfrm>
          <a:prstGeom prst="rect">
            <a:avLst/>
          </a:prstGeom>
          <a:solidFill>
            <a:srgbClr val="C17F3A">
              <a:alpha val="12000"/>
            </a:srgbClr>
          </a:solidFill>
          <a:ln w="635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971800"/>
            <a:ext cx="64008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3017520"/>
            <a:ext cx="4663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 responsive. Solve problems early. Keep projects on schedule.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760720" y="82296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760720" y="822960"/>
            <a:ext cx="64008" cy="11430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25312" y="89611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RPL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5925312" y="141732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Professional Landman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760720" y="214884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760720" y="2148840"/>
            <a:ext cx="64008" cy="11430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25312" y="222199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USMC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5925312" y="274320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Veteran-Owned Business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760720" y="3474720"/>
            <a:ext cx="2926080" cy="1143000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760720" y="3474720"/>
            <a:ext cx="64008" cy="11430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925312" y="354787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Lower 48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5925312" y="4069080"/>
            <a:ext cx="2651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Nationwide Basin Experience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 Execution Services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795528"/>
            <a:ext cx="8229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Supporting active drilling programs by aligning land execution with development timelines, engineering plans, and operational priorities.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36576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" y="1325880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Leasing &amp; Acquisition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4864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Negotiation of O&amp;G leases across multiple interest owners; structuring agreements aligned with development objectives.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846320" y="1325880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46320" y="1325880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1417320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Title &amp; Due Diligence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5029200" y="1737360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verification, title analysis, curative coordination with attorneys to ensure drilling readiness.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36576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65760" y="2532888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4864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Division Orders &amp; Pay Deck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54864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preparation for revenue distribution; building and validating complex pay decks across multiple interests.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4846320" y="2532888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846320" y="2532888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029200" y="2624328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Surface Use &amp; Pad Development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5029200" y="2944368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Negotiation of SUAs for drilling locations; pad siting coordination with engineering and operations teams.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36576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65760" y="3739896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4864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Development Coordination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4864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Alignment with drilling schedules and development plans; collaboration with engineering, geology, and operations.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846320" y="3739896"/>
            <a:ext cx="420624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9D4CC"/>
            </a:solidFill>
            <a:prstDash val="solid"/>
          </a:ln>
          <a:effectLst>
            <a:outerShdw blurRad="508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846320" y="3739896"/>
            <a:ext cx="64008" cy="105156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029200" y="3831336"/>
            <a:ext cx="39136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Landowner Relations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5029200" y="4151376"/>
            <a:ext cx="39136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negotiation with surface and mineral owners; conflict resolution and long-term relationship management.</a:t>
            </a:r>
            <a:endParaRPr lang="en-US" sz="1050" dirty="0"/>
          </a:p>
        </p:txBody>
      </p:sp>
      <p:sp>
        <p:nvSpPr>
          <p:cNvPr id="29" name="Shape 2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Representative Experience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82296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Projects associated with: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Energy Partners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256032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256032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Vital Energy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66344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66344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Crescent Energy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766560" y="1143000"/>
            <a:ext cx="1920240" cy="347472"/>
          </a:xfrm>
          <a:prstGeom prst="rect">
            <a:avLst/>
          </a:prstGeom>
          <a:solidFill>
            <a:srgbClr val="1C1F26"/>
          </a:solidFill>
          <a:ln w="12700">
            <a:solidFill>
              <a:srgbClr val="1C1F2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766560" y="1143000"/>
            <a:ext cx="1920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Roxo Energy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57200" y="1691640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169164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Leasing &amp; Land Acquisition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640080" y="201168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Executed lease campaigns across fragmented ownership; coordinated multi-tract positions for development programs.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846320" y="1691640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29200" y="169164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Title &amp; Curative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029200" y="201168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Ownership analysis, defect resolution, and coordination with title attorneys for drilling readiness.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2770632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0080" y="2770632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Surface Use Agreements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640080" y="309067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Negotiated SUAs for drilling locations, facilities, and production infrastructure across Delaware &amp; Midland Basins.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846320" y="2770632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029200" y="2770632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Pay Deck &amp; Division Orders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029200" y="309067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and validated complex ownership structures supporting production and revenue distribution.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3849624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40080" y="3849624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Broker Management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640080" y="4169664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Oversight of third-party brokers; quality control and leasing strategy coordination across large acreage programs.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846320" y="3849624"/>
            <a:ext cx="54864" cy="77724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029200" y="3849624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Development Alignment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5029200" y="4169664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land execution with drilling schedules, engineering plans, and operational priorities to prevent delays.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84632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Ward County, Texas — Large-Scale Pad Development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57200" y="1078992"/>
            <a:ext cx="3474720" cy="3566160"/>
          </a:xfrm>
          <a:prstGeom prst="rect">
            <a:avLst/>
          </a:prstGeom>
          <a:solidFill>
            <a:srgbClr val="E8E4DC"/>
          </a:solidFill>
          <a:ln w="1270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Ward County aerial / site photo ]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160520" y="1078992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60520" y="13533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~350-acre integrated development footprint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60520" y="15910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Multi-well pad development program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60520" y="18288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Delaware Basin, West Texas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60520" y="21945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Scope of Work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60520" y="246888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Multi-well pad siting and surface agreement negotiation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60520" y="2706624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pipeline and flowline corridor coordination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60520" y="2944368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Electrical easement acquisition for drilling and production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160520" y="31821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Produced water pond siting and water transfer line ROW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60520" y="34198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 and access coordination for heavy equipment and operations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160520" y="3675888"/>
            <a:ext cx="4663440" cy="960120"/>
          </a:xfrm>
          <a:prstGeom prst="rect">
            <a:avLst/>
          </a:prstGeom>
          <a:solidFill>
            <a:srgbClr val="C17F3A">
              <a:alpha val="10000"/>
            </a:srgbClr>
          </a:solidFill>
          <a:ln w="635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160520" y="3675888"/>
            <a:ext cx="64008" cy="96012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25112" y="3712464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325112" y="39319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full-cycle land execution across a major development footprint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325112" y="41605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Kept land deliverables aligned with aggressive drilling and completion timelines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25112" y="43891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 competing landowner interests across large surface footprint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C4F501-8FDC-F63E-16A2-28F9F9263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5850"/>
            <a:ext cx="3474720" cy="35524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201168"/>
            <a:ext cx="1463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484632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C1F2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Cave Bear — Multi-Well Pad, Pipeline &amp; Electrical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457200" y="1078992"/>
            <a:ext cx="3474720" cy="3566160"/>
          </a:xfrm>
          <a:prstGeom prst="rect">
            <a:avLst/>
          </a:prstGeom>
          <a:solidFill>
            <a:srgbClr val="E8E4DC"/>
          </a:solidFill>
          <a:ln w="12700">
            <a:solidFill>
              <a:srgbClr val="D9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Cave Bear site photo / map ]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160520" y="1078992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4160520" y="13533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Multi-well pad development program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60520" y="15910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Integrated surface and infrastructure coordination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160520" y="182880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Full-cycle land support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160520" y="2194560"/>
            <a:ext cx="4663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Scope of Work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60520" y="2468880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use agreement negotiation for drilling pads and frac operations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60520" y="2706624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ROW for gathering lines and produced water transport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60520" y="2944368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Overhead electrical easements supporting drilling and production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160520" y="3182112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Broker management and lease negotiation coordination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60520" y="3419856"/>
            <a:ext cx="4663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Attorney coordination for title and surface curative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160520" y="3675888"/>
            <a:ext cx="4663440" cy="960120"/>
          </a:xfrm>
          <a:prstGeom prst="rect">
            <a:avLst/>
          </a:prstGeom>
          <a:solidFill>
            <a:srgbClr val="C17F3A">
              <a:alpha val="10000"/>
            </a:srgbClr>
          </a:solidFill>
          <a:ln w="635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160520" y="3675888"/>
            <a:ext cx="64008" cy="96012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325112" y="3712464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325112" y="39319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Delivered land agreements aligned with drilling rig schedule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325112" y="41605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Resolved landowner conflicts without impacting operations timeline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325112" y="4389120"/>
            <a:ext cx="43891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Coordinated across engineering, legal, and operations teams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94EC63-D50D-0A90-7920-9DF2EB17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6132"/>
            <a:ext cx="3474720" cy="16504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F4801D-7E4A-0973-A844-4B281238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91775"/>
            <a:ext cx="3474720" cy="19808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2-7 Energy?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32004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96012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Operator-Side Experience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We've worked inside operating companies — we understand drilling timelines, development sequencing, and what keeps land from becoming the critical path.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0040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00400" y="96012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3756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Leasing &amp; Title Depth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3756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Full-cycle capability from lease negotiation through curative — not just order-taking. We own the problem until it's solved.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96012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080760" y="96012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217920" y="109728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Field Execution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217920" y="149047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Hands-on, responsive support for active programs. We step in immediately and integrate with your team.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2004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20040" y="288036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Landowner Relations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5720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negotiation with surface and mineral owners. Clear communication prevents delays and protects schedules.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20040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200400" y="288036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33756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Scalable Support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33756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Project-based or ongoing. We scale to program size — from single-well transactions to multi-county campaigns.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080760" y="2880360"/>
            <a:ext cx="2697480" cy="169164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80760" y="2880360"/>
            <a:ext cx="2697480" cy="54864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217920" y="3017520"/>
            <a:ext cx="24231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RPL Certified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217920" y="3410712"/>
            <a:ext cx="2423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Ivan Toledo holds the Registered Professional Landman designation — a mark of professional and ethical standards in land practice.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Regional &amp; Basin Coverage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914400"/>
            <a:ext cx="4114800" cy="3749040"/>
          </a:xfrm>
          <a:prstGeom prst="rect">
            <a:avLst/>
          </a:prstGeom>
          <a:solidFill>
            <a:srgbClr val="2C3140"/>
          </a:solidFill>
          <a:ln w="1270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256032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Insert Basin Map — US Onshore Coverage ]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846320" y="914400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846320" y="914400"/>
            <a:ext cx="64008" cy="6858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0" y="96012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Delaware Basin (Core)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029200" y="1243584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Ward, Reeves, Winkler, Loving Counties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846320" y="1719072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846320" y="1719072"/>
            <a:ext cx="64008" cy="6858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0" y="1764792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Midland Basin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0" y="204825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Midland, Howard, Glasscock, Reagan, Crane, Upton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846320" y="2523744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846320" y="2523744"/>
            <a:ext cx="64008" cy="6858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029200" y="2569464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Rocky Mountain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29200" y="28529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Colorado, Wyoming, Montana, North Dakota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846320" y="3328416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846320" y="3328416"/>
            <a:ext cx="64008" cy="6858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029200" y="337413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Mid-Continent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029200" y="365760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Oklahoma, Texas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846320" y="4133088"/>
            <a:ext cx="3840480" cy="68580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4846320" y="4133088"/>
            <a:ext cx="64008" cy="685800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029200" y="417880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Appalachia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029200" y="4462272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Pennsylvania, West Virginia, Ohio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1901D4-CE01-6F8B-5E42-453A14E83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14300"/>
            <a:ext cx="4114801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Let's Work Together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Areas of Support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24358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Lease acquisition and negotiation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Title, due diligence, and curative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1865376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Division orders and pay deck support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2176272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Surface use agreements and pad development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57200" y="2487168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Landowner negotiations and conflict resolution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2798064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program coordination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457200" y="2944368"/>
            <a:ext cx="4114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We Engage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57200" y="3291840"/>
            <a:ext cx="237744" cy="237744"/>
          </a:xfrm>
          <a:prstGeom prst="rect">
            <a:avLst/>
          </a:prstGeom>
          <a:solidFill>
            <a:srgbClr val="C17F3A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777240" y="3291840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project needs and timeline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57200" y="3593592"/>
            <a:ext cx="237744" cy="237744"/>
          </a:xfrm>
          <a:prstGeom prst="rect">
            <a:avLst/>
          </a:prstGeom>
          <a:solidFill>
            <a:srgbClr val="C17F3A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777240" y="3593592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on scope and support model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57200" y="3895344"/>
            <a:ext cx="237744" cy="237744"/>
          </a:xfrm>
          <a:prstGeom prst="rect">
            <a:avLst/>
          </a:prstGeom>
          <a:solidFill>
            <a:srgbClr val="C17F3A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777240" y="3895344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vendor onboarding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457200" y="4197096"/>
            <a:ext cx="237744" cy="237744"/>
          </a:xfrm>
          <a:prstGeom prst="rect">
            <a:avLst/>
          </a:prstGeom>
          <a:solidFill>
            <a:srgbClr val="C17F3A"/>
          </a:solidFill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C1F2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777240" y="4197096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— integrated from day one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5029200" y="914400"/>
            <a:ext cx="3657600" cy="3840480"/>
          </a:xfrm>
          <a:prstGeom prst="rect">
            <a:avLst/>
          </a:prstGeom>
          <a:solidFill>
            <a:srgbClr val="2C3140"/>
          </a:solidFill>
          <a:ln w="12700">
            <a:solidFill>
              <a:srgbClr val="2C31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5029200" y="914400"/>
            <a:ext cx="3657600" cy="73152"/>
          </a:xfrm>
          <a:prstGeom prst="rect">
            <a:avLst/>
          </a:prstGeom>
          <a:solidFill>
            <a:srgbClr val="C17F3A"/>
          </a:solidFill>
          <a:ln w="12700">
            <a:solidFill>
              <a:srgbClr val="C17F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166360" y="105156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Contact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166360" y="1463040"/>
            <a:ext cx="3383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Ivan Toledo, RPL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166360" y="1874520"/>
            <a:ext cx="3383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 | 2-7 Energy Co., LLC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5166360" y="2331720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Email: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5961888" y="233172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ivan_toledo@2-7energy.com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5166360" y="2752344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Cell: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5961888" y="2752344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682-203-8688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5166360" y="3172968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Office: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5961888" y="3172968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682-402-5343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5166360" y="3593592"/>
            <a:ext cx="777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17F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Web: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5961888" y="359359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www.2-7energy.com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166360" y="4160520"/>
            <a:ext cx="3383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2-7 Energy is available now.</a:t>
            </a:r>
            <a:endParaRPr lang="en-US" sz="1100" dirty="0"/>
          </a:p>
          <a:p>
            <a:pPr marL="0" indent="0">
              <a:buNone/>
            </a:pPr>
            <a:r>
              <a:rPr lang="en-US" sz="1100" i="1" dirty="0">
                <a:solidFill>
                  <a:srgbClr val="C17F3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Reach out to align on your next project.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936</Words>
  <Application>Microsoft Office PowerPoint</Application>
  <PresentationFormat>On-screen Show (16:9)</PresentationFormat>
  <Paragraphs>145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2-7 Energy — O&amp;G Operators</dc:title>
  <dc:subject>PptxGenJS Presentation</dc:subject>
  <dc:creator>PptxGenJS</dc:creator>
  <cp:lastModifiedBy>Ivan Toledo</cp:lastModifiedBy>
  <cp:revision>4</cp:revision>
  <dcterms:created xsi:type="dcterms:W3CDTF">2026-03-22T03:06:29Z</dcterms:created>
  <dcterms:modified xsi:type="dcterms:W3CDTF">2026-03-23T15:26:27Z</dcterms:modified>
</cp:coreProperties>
</file>