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9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8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7432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400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65760" y="2331720"/>
            <a:ext cx="5029200" cy="36576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65760" y="1005840"/>
            <a:ext cx="77724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Surface &amp; Infrastructure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 Execution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365760" y="2423160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Midstream | Pipeline | Electrical | Water Infrastructure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65760" y="448056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777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USMC Veteran-Owned  |  Fort Worth, Texas  |  RPL Certified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About 2-7 Energy Co., LLC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4937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 </a:t>
            </a: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Fort Worth, Texas-based land services firm providing subsurface, surface, and development-focused land support to operators, developers, and energy companies across the Lower 48.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920240"/>
            <a:ext cx="4937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Founded by land professionals with both in-house operator and brokerage experience, our team understands how land execution directly impacts drilling schedules, infrastructure timelines, and capital deployment.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457200" y="2971800"/>
            <a:ext cx="4937760" cy="777240"/>
          </a:xfrm>
          <a:prstGeom prst="rect">
            <a:avLst/>
          </a:prstGeom>
          <a:solidFill>
            <a:srgbClr val="3A7C8C">
              <a:alpha val="12000"/>
            </a:srgbClr>
          </a:solidFill>
          <a:ln w="635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971800"/>
            <a:ext cx="64008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3017520"/>
            <a:ext cx="4663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 responsive. Solve problems early. Keep projects on schedule.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760720" y="82296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760720" y="822960"/>
            <a:ext cx="64008" cy="11430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25312" y="89611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RPL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925312" y="141732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Professional Landman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760720" y="214884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760720" y="2148840"/>
            <a:ext cx="64008" cy="11430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25312" y="222199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USMC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5925312" y="274320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Veteran-Owned Business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760720" y="347472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760720" y="3474720"/>
            <a:ext cx="64008" cy="11430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925312" y="354787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Lower 48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5925312" y="406908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Nationwide Basin Experience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Surface &amp; Infrastructure Services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795528"/>
            <a:ext cx="8229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Coordinating land, ROW, and surface agreements for pipeline, electrical, water, and facility infrastructure projects across the Permian Basin and beyond.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6576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" y="1325880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Pipeline Right-of-Way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4864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ROW acquisition for gathering lines, transmission corridors, and produced water pipelines. Route planning and landowner negotiation.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84632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46320" y="1325880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Flowline Coordination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502920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flowline routing between wells and production facilities; coordination with development engineers for optimal routing.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6576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65760" y="2532888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4864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Electrical Easements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54864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Overhead and underground electrical easements supporting drilling, compression, and production operations.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84632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846320" y="2532888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02920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Water Infrastructure ROW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agreements and ROW for produced water ponds, frac water transfer lines, and SWD facility siting.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36576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65760" y="3739896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4864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Facility &amp; Pad Siting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4864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agreements for compressor stations, processing facilities, and multi-well pad developments.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84632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846320" y="3739896"/>
            <a:ext cx="64008" cy="105156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02920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Access &amp; Logistics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502920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 and access corridor coordination for construction, heavy equipment, and ongoing operational traffic.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Representative Experience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Projects associated with: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Energy Partners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256032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56032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Vital Energy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66344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66344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Crescent Energy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76656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76656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Roxo Energy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57200" y="1691640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169164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Pipeline ROW Acquisition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640080" y="201168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Secured ROW for gathering lines transporting oil, gas, and produced water across large development footprints in Ward and Reeves Counties.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846320" y="1691640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29200" y="169164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Electrical Easements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029200" y="201168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OHE easements supporting drilling rigs and production operations; aligned with power provider routing requirements.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2770632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0080" y="2770632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Water Infrastructure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640080" y="309067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Sited and secured surface agreements for lined produced water ponds and frac water transfer pipeline corridors.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846320" y="2770632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029200" y="2770632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Surface Use Agreements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029200" y="309067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Negotiated SUAs for multi-well pads, compressor stations, and production facilities across Delaware Basin programs.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3849624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3849624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Route Adjustments &amp; Conflicts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640080" y="4169664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 real-time route changes, surface conflicts, and landowner disputes without impacting construction timelines.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846320" y="3849624"/>
            <a:ext cx="54864" cy="77724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029200" y="3849624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Cross-Functional Coordination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5029200" y="4169664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Worked directly with engineers, construction teams, and operations to keep infrastructure buildout on schedule.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84632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Ward County — Integrated Infrastructure Buildout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57200" y="1078992"/>
            <a:ext cx="3474720" cy="3566160"/>
          </a:xfrm>
          <a:prstGeom prst="rect">
            <a:avLst/>
          </a:prstGeom>
          <a:solidFill>
            <a:srgbClr val="E8E4DC"/>
          </a:solidFill>
          <a:ln w="1270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Ward County infrastructure photo / aerial ]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160520" y="1078992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60520" y="13533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~350-acre development footprint, Section 51, Ward County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60520" y="15910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Multi-well pad program with full surface infrastructure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60520" y="18288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Delaware Basin, West Texas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60520" y="21945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Scope of Work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60520" y="246888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ROW for gathering lines across full development footprint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60520" y="2706624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flowline routing between wells and central production facility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60520" y="2944368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OHE electrical easements for drilling and production power distribution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160520" y="31821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Produced water pond siting and water transfer pipeline ROW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60520" y="34198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road and access corridor development for heavy operations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160520" y="3675888"/>
            <a:ext cx="4663440" cy="960120"/>
          </a:xfrm>
          <a:prstGeom prst="rect">
            <a:avLst/>
          </a:prstGeom>
          <a:solidFill>
            <a:srgbClr val="3A7C8C">
              <a:alpha val="10000"/>
            </a:srgbClr>
          </a:solidFill>
          <a:ln w="635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160520" y="3675888"/>
            <a:ext cx="64008" cy="96012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25112" y="3712464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325112" y="39319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land-to-infrastructure cycle managed in-house — single point of contact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325112" y="41605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five infrastructure types simultaneously without schedule conflict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25112" y="43891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Maintained productive landowner relationships across large surface footprint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5246D9-41F8-6BC6-3F13-79D01368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5850"/>
            <a:ext cx="3474720" cy="35524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84632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Parker Facility — Surface &amp; Infrastructure Development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57200" y="1078992"/>
            <a:ext cx="3474720" cy="3566160"/>
          </a:xfrm>
          <a:prstGeom prst="rect">
            <a:avLst/>
          </a:prstGeom>
          <a:solidFill>
            <a:srgbClr val="E8E4DC"/>
          </a:solidFill>
          <a:ln w="1270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Parker Facility site photo / map ]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160520" y="1078992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60520" y="13533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facility development with integrated infrastructure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60520" y="15910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Multi-component coordination across a concentrated footprint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60520" y="18288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Permian Basin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60520" y="21945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Scope of Work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60520" y="246888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use agreement negotiation for facility siting and footprint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60520" y="2706624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Utility and access easements supporting construction and operations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60520" y="2944368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Coordination with engineering on layout, access, and expansion planning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160520" y="31821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negotiation and damage resolution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60520" y="34198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surface and access support through commissioning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160520" y="3675888"/>
            <a:ext cx="4663440" cy="960120"/>
          </a:xfrm>
          <a:prstGeom prst="rect">
            <a:avLst/>
          </a:prstGeom>
          <a:solidFill>
            <a:srgbClr val="3A7C8C">
              <a:alpha val="10000"/>
            </a:srgbClr>
          </a:solidFill>
          <a:ln w="635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160520" y="3675888"/>
            <a:ext cx="64008" cy="96012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25112" y="3712464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325112" y="39319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Delivered all land agreements ahead of construction mobilization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325112" y="41605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Proactive landowner management prevented delays at a critical project phase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25112" y="43891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 relationship framework supporting future facility expansion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3B6524-E644-3911-545B-E28B2635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078992"/>
            <a:ext cx="3474720" cy="35854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2-7 Energy?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96012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Infrastructure-Focused Execution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We've coordinated pipeline, electrical, water, and facility land work simultaneously — we understand how infrastructure types interact and conflict.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0040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00400" y="96012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3756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Operator-Side Background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3756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Experience inside operating companies gives us a clear understanding of construction sequencing, critical path, and what land issues become operational problems.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080760" y="96012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21792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Field-Level Problem Solving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1792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changes, surface conflicts, and landowner disputes happen. We resolve them in real time — not after they've cost schedule days.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2004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20040" y="288036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Cross-Functional Coordination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5720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coordination with engineers, construction teams, environmental, and legal — not just land-to-land communication.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20040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200400" y="288036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33756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Relationship-Driven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33756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relationships built on trust and clear communication. We protect the operator's reputation in the communities we work in.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08076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80760" y="2880360"/>
            <a:ext cx="2697480" cy="54864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21792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Scalable &amp; Responsive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21792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Available now. We integrate with your team immediately and scale support based on program size and complexity.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Regional &amp; Basin Coverage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914400"/>
            <a:ext cx="4114800" cy="3749040"/>
          </a:xfrm>
          <a:prstGeom prst="rect">
            <a:avLst/>
          </a:prstGeom>
          <a:solidFill>
            <a:srgbClr val="2C3140"/>
          </a:solidFill>
          <a:ln w="1270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256032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Basin Map — US Onshore Coverage ]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846320" y="914400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846320" y="914400"/>
            <a:ext cx="64008" cy="6858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0" y="96012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Delaware Basin (Core)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029200" y="1243584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Ward, Reeves, Winkler, Loving Counties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846320" y="1719072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846320" y="1719072"/>
            <a:ext cx="64008" cy="6858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0" y="1764792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Midland Basin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0" y="204825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Midland, Howard, Glasscock, Reagan, Crane, Upton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846320" y="2523744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846320" y="2523744"/>
            <a:ext cx="64008" cy="6858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029200" y="2569464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Rocky Mountain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29200" y="28529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Colorado, Wyoming, Montana, North Dakota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846320" y="3328416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846320" y="3328416"/>
            <a:ext cx="64008" cy="6858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029200" y="337413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Mid-Continent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029200" y="365760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Oklahoma, Texas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846320" y="4133088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846320" y="4133088"/>
            <a:ext cx="64008" cy="685800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029200" y="417880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Appalachia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029200" y="4462272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Pennsylvania, West Virginia, Ohio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213C74-2173-D346-5F34-60ABD4EEC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14300"/>
            <a:ext cx="4114801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Let's Work Together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Areas of Support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24358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ROW acquisition and negotiation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Electrical and utility easements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1865376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 infrastructure ROW and facility siting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2176272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use agreements — pads, facilities, compressors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57200" y="248716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and road corridor coordination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279806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 and curative support for surface projects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57200" y="2944368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We Engage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57200" y="3291840"/>
            <a:ext cx="237744" cy="237744"/>
          </a:xfrm>
          <a:prstGeom prst="rect">
            <a:avLst/>
          </a:prstGeom>
          <a:solidFill>
            <a:srgbClr val="3A7C8C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777240" y="3291840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project needs and timeline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57200" y="3593592"/>
            <a:ext cx="237744" cy="237744"/>
          </a:xfrm>
          <a:prstGeom prst="rect">
            <a:avLst/>
          </a:prstGeom>
          <a:solidFill>
            <a:srgbClr val="3A7C8C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777240" y="3593592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on scope and support model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57200" y="3895344"/>
            <a:ext cx="237744" cy="237744"/>
          </a:xfrm>
          <a:prstGeom prst="rect">
            <a:avLst/>
          </a:prstGeom>
          <a:solidFill>
            <a:srgbClr val="3A7C8C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777240" y="3895344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vendor onboarding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457200" y="4197096"/>
            <a:ext cx="237744" cy="237744"/>
          </a:xfrm>
          <a:prstGeom prst="rect">
            <a:avLst/>
          </a:prstGeom>
          <a:solidFill>
            <a:srgbClr val="3A7C8C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777240" y="4197096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— integrated from day one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5029200" y="914400"/>
            <a:ext cx="3657600" cy="384048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5029200" y="914400"/>
            <a:ext cx="3657600" cy="73152"/>
          </a:xfrm>
          <a:prstGeom prst="rect">
            <a:avLst/>
          </a:prstGeom>
          <a:solidFill>
            <a:srgbClr val="3A7C8C"/>
          </a:solidFill>
          <a:ln w="12700">
            <a:solidFill>
              <a:srgbClr val="3A7C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166360" y="105156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Contact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166360" y="1463040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Ivan Toledo, RPL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166360" y="1874520"/>
            <a:ext cx="338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 | 2-7 Energy Co., LLC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5166360" y="2331720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5961888" y="233172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ivan_toledo@2-7energy.com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166360" y="2752344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Cell: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961888" y="2752344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682-203-8688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5166360" y="3172968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Office: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5961888" y="317296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682-402-5343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5166360" y="359359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A7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Web: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5961888" y="35935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www.2-7energy.com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166360" y="4160520"/>
            <a:ext cx="3383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2-7 Energy is available now.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3A7C8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Reach out to align on your next project.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987</Words>
  <Application>Microsoft Office PowerPoint</Application>
  <PresentationFormat>On-screen Show (16:9)</PresentationFormat>
  <Paragraphs>145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2-7 Energy — Midstream &amp; Infrastructure</dc:title>
  <dc:subject>PptxGenJS Presentation</dc:subject>
  <dc:creator>PptxGenJS</dc:creator>
  <cp:lastModifiedBy>Ivan Toledo</cp:lastModifiedBy>
  <cp:revision>2</cp:revision>
  <dcterms:created xsi:type="dcterms:W3CDTF">2026-03-22T03:06:29Z</dcterms:created>
  <dcterms:modified xsi:type="dcterms:W3CDTF">2026-03-22T23:24:35Z</dcterms:modified>
</cp:coreProperties>
</file>