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9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7432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4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65760" y="2331720"/>
            <a:ext cx="5029200" cy="36576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65760" y="1005840"/>
            <a:ext cx="77724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Land, Site Control &amp;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Infrastructure Execution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365760" y="2423160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Centers | Power Infrastructure | Energy Development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65760" y="448056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777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USMC Veteran-Owned  |  Fort Worth, Texas  |  RPL Certified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About 2-7 Energy Co., LLC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4937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 </a:t>
            </a: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Fort Worth, Texas-based land services firm providing subsurface, surface, and development-focused land support to operators, developers, and energy companies across the Lower 48.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920240"/>
            <a:ext cx="4937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Founded by land professionals with both in-house operator and brokerage experience, our team understands how land execution directly impacts drilling schedules, infrastructure timelines, and capital deployment.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457200" y="2971800"/>
            <a:ext cx="4937760" cy="777240"/>
          </a:xfrm>
          <a:prstGeom prst="rect">
            <a:avLst/>
          </a:prstGeom>
          <a:solidFill>
            <a:srgbClr val="4A6FA5">
              <a:alpha val="12000"/>
            </a:srgbClr>
          </a:solidFill>
          <a:ln w="635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971800"/>
            <a:ext cx="64008" cy="77724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3017520"/>
            <a:ext cx="4663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 responsive. Solve problems early. Keep projects on schedule.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760720" y="82296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760720" y="822960"/>
            <a:ext cx="64008" cy="11430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25312" y="89611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</a:rPr>
              <a:t>AAPL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925312" y="141732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Professional Landman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760720" y="214884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760720" y="2148840"/>
            <a:ext cx="64008" cy="11430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25312" y="222199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USMC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5925312" y="274320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Veteran-Owned Business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760720" y="347472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760720" y="3474720"/>
            <a:ext cx="64008" cy="11430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925312" y="354787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Lower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48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5925312" y="406908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Nationwide Basin Experience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Texas — And Why Now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04672"/>
            <a:ext cx="8229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Texas is the fastest-growing data center and power infrastructure market in the United States. The land work is active — and complex.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11480" y="1325880"/>
            <a:ext cx="1920240" cy="22860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11480" y="1325880"/>
            <a:ext cx="1920240" cy="6400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1463040"/>
            <a:ext cx="1920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#1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02920" y="2212848"/>
            <a:ext cx="173736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growth market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US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2532888" y="1325880"/>
            <a:ext cx="1920240" cy="22860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532888" y="1325880"/>
            <a:ext cx="1920240" cy="6400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532888" y="1463040"/>
            <a:ext cx="1920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ERCOT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2624328" y="2212848"/>
            <a:ext cx="173736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Deregulated grid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creating power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demand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654296" y="1325880"/>
            <a:ext cx="1920240" cy="22860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654296" y="1325880"/>
            <a:ext cx="1920240" cy="6400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654296" y="1463040"/>
            <a:ext cx="1920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</a:t>
            </a:r>
            <a:endParaRPr lang="en-US" sz="3000" dirty="0"/>
          </a:p>
        </p:txBody>
      </p:sp>
      <p:sp>
        <p:nvSpPr>
          <p:cNvPr id="16" name="Text 14"/>
          <p:cNvSpPr/>
          <p:nvPr/>
        </p:nvSpPr>
        <p:spPr>
          <a:xfrm>
            <a:off x="4745736" y="2212848"/>
            <a:ext cx="173736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Hyperscale buildout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driving campus-scale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demand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6775704" y="1325880"/>
            <a:ext cx="1920240" cy="22860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775704" y="1325880"/>
            <a:ext cx="1920240" cy="6400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775704" y="1463040"/>
            <a:ext cx="1920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ROW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6867144" y="2212848"/>
            <a:ext cx="173736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Transmission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corridors critical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power delivery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457200" y="384048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These projects require experienced land professionals who understand large-scale site control, multi-tract title, and infrastructure corridor execution.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457200" y="434340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O&amp;G infrastructure background translates directly — the skills are the same. The timelines are faster.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 &amp; Site Development Services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795528"/>
            <a:ext cx="8229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Supporting developers and infrastructure groups from site identification through construction readiness — aligned with aggressive project timelines.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6576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" y="1325880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Site Control &amp; Land Assembly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4864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Acquisition and option agreements for large-scale campus sites. Coordination across multiple landowners and tracts; phased development structuring.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84632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46320" y="1325880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Title &amp; Due Diligence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502920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verification across large multi-tract positions. Title defect identification and curative to meet institutional and financing requirements.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6576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65760" y="2532888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4864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Power &amp; Transmission ROW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54864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Easement acquisition for transmission lines, substation sites, and power delivery corridors. Coordination with utilities and power providers.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84632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846320" y="2532888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02920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Fiber, Water &amp; Utility ROW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ROW negotiation for fiber, water supply, and wastewater infrastructure. Multi-utility corridor planning and landowner alignment.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36576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65760" y="3739896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4864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Landowner &amp; Stakeholder Mgmt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4864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negotiation with surface owners. Conflict resolution and clear communication to maintain project momentum across large footprints.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84632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846320" y="3739896"/>
            <a:ext cx="64008" cy="105156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02920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Construction Readiness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502920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agreements, staking support, and field coordination. Land deliverables sequenced to meet construction mobilization dates.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Our Experience Translates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795528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 and power infrastructure land work draws on the same skills as large-scale O&amp;G development. We've done this work — in a different sector.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65760" y="1298448"/>
            <a:ext cx="3931920" cy="32004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480560" y="1298448"/>
            <a:ext cx="182880" cy="32004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846320" y="1298448"/>
            <a:ext cx="3931920" cy="32004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65760" y="1298448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CCCC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O&amp;G Infrastructure Experience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846320" y="1298448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Data Center / Power Application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65760" y="166420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480560" y="166420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846320" y="166420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02920" y="170078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&amp; gathering ROW acquisition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83480" y="170078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Transmission line and substation ROW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65760" y="216712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480560" y="216712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846320" y="216712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02920" y="220370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Multi-tract leasehold and surface assembly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983480" y="220370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Campus-scale site control across multiple landowners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65760" y="267004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480560" y="267004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846320" y="267004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02920" y="270662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 curative for development programs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983480" y="270662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 curative for institutional financing requirements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65760" y="317296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480560" y="317296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4846320" y="317296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502920" y="320954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Electrical easements for drilling &amp; production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983480" y="320954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delivery easements for data center campus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365760" y="367588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480560" y="367588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4846320" y="3675888"/>
            <a:ext cx="3931920" cy="457200"/>
          </a:xfrm>
          <a:prstGeom prst="rect">
            <a:avLst/>
          </a:prstGeom>
          <a:solidFill>
            <a:srgbClr val="F5F3EE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502920" y="371246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Produced water pipeline and pond siting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4983480" y="371246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Fiber, water supply, and wastewater ROW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365760" y="417880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4480560" y="4178808"/>
            <a:ext cx="182880" cy="457200"/>
          </a:xfrm>
          <a:prstGeom prst="rect">
            <a:avLst/>
          </a:prstGeom>
          <a:solidFill>
            <a:srgbClr val="4A6FA5">
              <a:alpha val="40000"/>
            </a:srgbClr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4846320" y="4178808"/>
            <a:ext cx="39319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502920" y="421538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negotiation under tight timelines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4983480" y="4215384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negotiation under aggressive dev. schedules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84632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Ward County — Large-Scale Multi-Infrastructure Coordination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57200" y="1078992"/>
            <a:ext cx="3474720" cy="3566160"/>
          </a:xfrm>
          <a:prstGeom prst="rect">
            <a:avLst/>
          </a:prstGeom>
          <a:solidFill>
            <a:srgbClr val="E8E4DC"/>
          </a:solidFill>
          <a:ln w="1270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Ward County aerial / infrastructure photo ]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160520" y="1078992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60520" y="13533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~350-acre integrated surface and infrastructure footprint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60520" y="15910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concurrent infrastructure types coordinated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60520" y="18288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Delaware Basin, West Texas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60520" y="21945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Scope of Work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60520" y="246888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Multi-tract surface control across a large, fragmented landowner base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60520" y="2706624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and flowline corridor ROW across the full development area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60520" y="2944368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Electrical easement acquisition and coordination with power provider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160520" y="31821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 management facility siting and transfer line ROW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60520" y="34198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road and logistics corridor development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160520" y="3675888"/>
            <a:ext cx="4663440" cy="960120"/>
          </a:xfrm>
          <a:prstGeom prst="rect">
            <a:avLst/>
          </a:prstGeom>
          <a:solidFill>
            <a:srgbClr val="4A6FA5">
              <a:alpha val="10000"/>
            </a:srgbClr>
          </a:solidFill>
          <a:ln w="635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160520" y="3675888"/>
            <a:ext cx="64008" cy="96012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25112" y="3712464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325112" y="39319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Demonstrates large-scale, multi-infrastructure land execution capability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325112" y="41605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 competing landowner interests without impacting construction schedule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25112" y="43891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point of coordination across engineering, legal, and operations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B1AA20-DECD-CC66-AC85-D167B20A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5850"/>
            <a:ext cx="3474720" cy="35524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2-7 Energy?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96012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Large-Scale Site Control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Experienced coordinating land assembly and surface agreements across multi-tract, multi-landowner footprints under aggressive timelines.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0040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00400" y="96012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3756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Infrastructure ROW Depth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3756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We've executed ROW for pipelines, electrical, water, and access simultaneously — the same skill set data center campuses require.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080760" y="96012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21792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Title &amp; Institutional Standards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1792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 review and curative experience aligned with development timelines and financing requirements.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2004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20040" y="288036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Execution-Focused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5720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don't slow projects down. Land deliverables are sequenced to meet construction mobilization dates — not after.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20040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200400" y="288036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33756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Stakeholder Management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33756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landowner negotiation and conflict resolution. We protect your project and your reputation in the communities you're entering.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08076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80760" y="2880360"/>
            <a:ext cx="2697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21792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Flexible Engagement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21792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Project-based or embedded support. We integrate with developer, engineering, and legal teams from day one.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Coverage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896112"/>
            <a:ext cx="4114800" cy="3794760"/>
          </a:xfrm>
          <a:prstGeom prst="rect">
            <a:avLst/>
          </a:prstGeom>
          <a:solidFill>
            <a:srgbClr val="2C3140"/>
          </a:solidFill>
          <a:ln w="1270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2606040"/>
            <a:ext cx="4114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Texas / Regional Coverage Map ]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846320" y="896112"/>
            <a:ext cx="3840480" cy="658368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846320" y="896112"/>
            <a:ext cx="64008" cy="6583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0" y="95097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North Texas / DFW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029200" y="122529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 corridor, power infrastructure, transmission ROW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846320" y="1645920"/>
            <a:ext cx="3840480" cy="658368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846320" y="1645920"/>
            <a:ext cx="64008" cy="6583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0" y="1700784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West Texas (Permian)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0" y="1975104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generation, large-scale site control, transmission corridors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846320" y="2395728"/>
            <a:ext cx="3840480" cy="658368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846320" y="2395728"/>
            <a:ext cx="64008" cy="6583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029200" y="2450592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Gulf Coast / Houston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29200" y="2724912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infrastructure, industrial development support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846320" y="3145536"/>
            <a:ext cx="3840480" cy="658368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846320" y="3145536"/>
            <a:ext cx="64008" cy="6583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029200" y="3200400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Statewide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029200" y="3474720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 support across Texas; multi-state capability available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846320" y="3895344"/>
            <a:ext cx="3840480" cy="658368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846320" y="3895344"/>
            <a:ext cx="64008" cy="6583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029200" y="3950208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Lower 48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029200" y="4224528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project exposure through O&amp;G and infrastructure programs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A0DD62-C5B2-2DCE-2472-A991A457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14300"/>
            <a:ext cx="4114801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Let's Work Together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Areas of Support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24358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acquisition and land assembly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Title, due diligence, and curative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1865376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Transmission and power delivery ROW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2176272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Fiber, water, and utility easements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57200" y="248716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negotiation and conflict resolution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279806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readiness and access coordination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57200" y="2944368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We Engage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57200" y="3291840"/>
            <a:ext cx="237744" cy="237744"/>
          </a:xfrm>
          <a:prstGeom prst="rect">
            <a:avLst/>
          </a:prstGeom>
          <a:solidFill>
            <a:srgbClr val="4A6FA5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777240" y="3291840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project needs and timeline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57200" y="3593592"/>
            <a:ext cx="237744" cy="237744"/>
          </a:xfrm>
          <a:prstGeom prst="rect">
            <a:avLst/>
          </a:prstGeom>
          <a:solidFill>
            <a:srgbClr val="4A6FA5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777240" y="3593592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on scope and support model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57200" y="3895344"/>
            <a:ext cx="237744" cy="237744"/>
          </a:xfrm>
          <a:prstGeom prst="rect">
            <a:avLst/>
          </a:prstGeom>
          <a:solidFill>
            <a:srgbClr val="4A6FA5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777240" y="3895344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vendor onboarding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457200" y="4197096"/>
            <a:ext cx="237744" cy="237744"/>
          </a:xfrm>
          <a:prstGeom prst="rect">
            <a:avLst/>
          </a:prstGeom>
          <a:solidFill>
            <a:srgbClr val="4A6FA5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777240" y="4197096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— integrated from day one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5029200" y="914400"/>
            <a:ext cx="3657600" cy="384048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5029200" y="914400"/>
            <a:ext cx="3657600" cy="73152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166360" y="105156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Contact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166360" y="1463040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Ivan Toledo, RPL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166360" y="1874520"/>
            <a:ext cx="338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 | 2-7 Energy Co., LLC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5166360" y="2331720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5961888" y="233172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ivan_toledo@2-7energy.com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166360" y="2752344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Cell: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961888" y="2752344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682-203-8688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5166360" y="3172968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Office: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5961888" y="317296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682-402-5343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5166360" y="359359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Web: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5961888" y="35935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www.2-7energy.com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166360" y="4160520"/>
            <a:ext cx="3383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2-7 Energy is available now.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4A6FA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Reach out to align on your next project.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951</Words>
  <Application>Microsoft Office PowerPoint</Application>
  <PresentationFormat>On-screen Show (16:9)</PresentationFormat>
  <Paragraphs>146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2-7 Energy — Data Center &amp; Power</dc:title>
  <dc:subject>PptxGenJS Presentation</dc:subject>
  <dc:creator>PptxGenJS</dc:creator>
  <cp:lastModifiedBy>Ivan Toledo</cp:lastModifiedBy>
  <cp:revision>3</cp:revision>
  <dcterms:created xsi:type="dcterms:W3CDTF">2026-03-22T03:06:29Z</dcterms:created>
  <dcterms:modified xsi:type="dcterms:W3CDTF">2026-03-22T23:24:30Z</dcterms:modified>
</cp:coreProperties>
</file>